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9F"/>
    <a:srgbClr val="5FCBEF"/>
    <a:srgbClr val="FFCA08"/>
    <a:srgbClr val="F07F09"/>
    <a:srgbClr val="418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1" autoAdjust="0"/>
  </p:normalViewPr>
  <p:slideViewPr>
    <p:cSldViewPr snapToGrid="0">
      <p:cViewPr varScale="1">
        <p:scale>
          <a:sx n="70" d="100"/>
          <a:sy n="70" d="100"/>
        </p:scale>
        <p:origin x="-74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0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7311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32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100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21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00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2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0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0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4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9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7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4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4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6" y="90152"/>
            <a:ext cx="7572540" cy="51000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DZ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ar-DZ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DZ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ar-DZ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DZ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ar-DZ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DZ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ar-DZ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SA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>محاضرة </a:t>
            </a:r>
            <a:r>
              <a:rPr lang="ar-SA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>في علم </a:t>
            </a:r>
            <a: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>النحو </a:t>
            </a:r>
            <a:r>
              <a:rPr lang="ar-SA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> </a:t>
            </a:r>
            <a:r>
              <a:rPr lang="fr-FR" sz="5300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fr-FR" sz="5300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SA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>لطلبة السنة الأولى ليسانس </a:t>
            </a:r>
            <a:r>
              <a:rPr lang="fr-FR" sz="5300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fr-FR" sz="5300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ar-SA" sz="5300" b="1" dirty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>السداسي </a:t>
            </a:r>
            <a:r>
              <a:rPr lang="ar-SA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>ا</a:t>
            </a:r>
            <a:r>
              <a:rPr lang="ar-DZ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>لأول</a:t>
            </a:r>
            <a:r>
              <a:rPr lang="fr-FR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  <a:t/>
            </a:r>
            <a:br>
              <a:rPr lang="fr-FR" sz="5300" b="1" dirty="0" smtClean="0">
                <a:solidFill>
                  <a:schemeClr val="tx1"/>
                </a:solidFill>
                <a:latin typeface="AGA Arabesque Desktop" pitchFamily="2" charset="2"/>
                <a:cs typeface="Akhbar MT" pitchFamily="2" charset="-78"/>
              </a:rPr>
            </a:br>
            <a:r>
              <a:rPr lang="fr-FR" dirty="0"/>
              <a:t/>
            </a:r>
            <a:br>
              <a:rPr lang="fr-FR" dirty="0"/>
            </a:br>
            <a:r>
              <a:rPr lang="ar-DZ" sz="6700" b="1" dirty="0" smtClean="0">
                <a:solidFill>
                  <a:srgbClr val="FF0000"/>
                </a:solidFill>
                <a:latin typeface="Angsana New" pitchFamily="18" charset="-34"/>
                <a:cs typeface="DecoType Naskh" pitchFamily="2" charset="-78"/>
              </a:rPr>
              <a:t>متممات الجملة الفعلية </a:t>
            </a:r>
            <a:br>
              <a:rPr lang="ar-DZ" sz="6700" b="1" dirty="0" smtClean="0">
                <a:solidFill>
                  <a:srgbClr val="FF0000"/>
                </a:solidFill>
                <a:latin typeface="Angsana New" pitchFamily="18" charset="-34"/>
                <a:cs typeface="DecoType Naskh" pitchFamily="2" charset="-78"/>
              </a:rPr>
            </a:br>
            <a:r>
              <a:rPr lang="ar-DZ" sz="6700" b="1" dirty="0" smtClean="0">
                <a:solidFill>
                  <a:srgbClr val="FF0000"/>
                </a:solidFill>
                <a:latin typeface="Angsana New" pitchFamily="18" charset="-34"/>
                <a:cs typeface="DecoType Naskh" pitchFamily="2" charset="-78"/>
              </a:rPr>
              <a:t>1 – المفعول به </a:t>
            </a:r>
            <a:endParaRPr lang="fr-FR" sz="6700" dirty="0">
              <a:solidFill>
                <a:srgbClr val="FF0000"/>
              </a:solidFill>
              <a:latin typeface="Angsana New" pitchFamily="18" charset="-34"/>
              <a:cs typeface="DecoType Naskh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54955" y="5294214"/>
            <a:ext cx="8825658" cy="861420"/>
          </a:xfrm>
        </p:spPr>
        <p:txBody>
          <a:bodyPr/>
          <a:lstStyle/>
          <a:p>
            <a:pPr algn="l"/>
            <a:r>
              <a:rPr lang="ar-SA" sz="2800" b="1" dirty="0">
                <a:solidFill>
                  <a:srgbClr val="00B050"/>
                </a:solidFill>
                <a:latin typeface="Angsana New" pitchFamily="18" charset="-34"/>
              </a:rPr>
              <a:t>إعداد الدكتور سليمان بوراس </a:t>
            </a:r>
            <a:endParaRPr lang="fr-FR" sz="2800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fr-FR" sz="2800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fr-FR" sz="2800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fr-FR" sz="2800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fr-FR" sz="2800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18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6102" y="939735"/>
            <a:ext cx="8428385" cy="5620091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sz="6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مفهوم المفعول به: </a:t>
            </a:r>
          </a:p>
          <a:p>
            <a:pPr algn="r" rtl="1"/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هو </a:t>
            </a:r>
            <a:r>
              <a:rPr lang="ar-DZ" sz="3200" dirty="0">
                <a:latin typeface="Simplified Arabic" pitchFamily="18" charset="-78"/>
                <a:cs typeface="Simplified Arabic" pitchFamily="18" charset="-78"/>
              </a:rPr>
              <a:t>اسم دلَّ على شيء وقع عليه فعل الفاعل, إثباتا أو </a:t>
            </a: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نفيا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فالأوَّل </a:t>
            </a:r>
            <a:r>
              <a:rPr lang="ar-DZ" sz="3200" dirty="0">
                <a:latin typeface="Simplified Arabic" pitchFamily="18" charset="-78"/>
                <a:cs typeface="Simplified Arabic" pitchFamily="18" charset="-78"/>
              </a:rPr>
              <a:t>نحو: </a:t>
            </a:r>
            <a:r>
              <a:rPr lang="ar-DZ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درست النحو. </a:t>
            </a:r>
          </a:p>
          <a:p>
            <a:pPr algn="r" rtl="1"/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والثاني </a:t>
            </a:r>
            <a:r>
              <a:rPr lang="ar-DZ" sz="3200" dirty="0">
                <a:latin typeface="Simplified Arabic" pitchFamily="18" charset="-78"/>
                <a:cs typeface="Simplified Arabic" pitchFamily="18" charset="-78"/>
              </a:rPr>
              <a:t>نحو: </a:t>
            </a:r>
            <a:r>
              <a:rPr lang="ar-DZ" sz="32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ما</a:t>
            </a:r>
            <a:r>
              <a:rPr lang="ar-DZ" sz="32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آذيت المسلمين. </a:t>
            </a:r>
          </a:p>
          <a:p>
            <a:pPr marL="0" indent="0" algn="r" rtl="1">
              <a:buNone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وقد </a:t>
            </a:r>
            <a:r>
              <a:rPr lang="ar-DZ" sz="3200" dirty="0">
                <a:latin typeface="Simplified Arabic" pitchFamily="18" charset="-78"/>
                <a:cs typeface="Simplified Arabic" pitchFamily="18" charset="-78"/>
              </a:rPr>
              <a:t>يتعدَّد المفعول به في الكلام, إذا كان الفعل متعدِّيا إلى أكثر من مفعول به واحد, نحو: </a:t>
            </a:r>
          </a:p>
          <a:p>
            <a:pPr marL="0" indent="0" algn="r" rtl="1">
              <a:buNone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               </a:t>
            </a:r>
            <a:r>
              <a:rPr lang="ar-DZ" sz="3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أعطيت </a:t>
            </a:r>
            <a:r>
              <a:rPr lang="ar-DZ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الفقيرين</a:t>
            </a:r>
            <a:r>
              <a:rPr lang="ar-DZ" sz="3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درهما</a:t>
            </a:r>
            <a:endParaRPr lang="ar-DZ" sz="320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DZ" sz="32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     أعلمت </a:t>
            </a:r>
            <a:r>
              <a:rPr lang="ar-DZ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الطالباتِ</a:t>
            </a:r>
            <a:r>
              <a:rPr lang="ar-DZ" sz="3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32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الأمر </a:t>
            </a:r>
            <a:r>
              <a:rPr lang="ar-DZ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سهلا</a:t>
            </a:r>
            <a:r>
              <a:rPr lang="ar-DZ" sz="3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ar-DZ" sz="32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ar-DZ" sz="3200" dirty="0" smtClean="0"/>
          </a:p>
          <a:p>
            <a:pPr algn="r" rtl="1">
              <a:buFont typeface="Wingdings" panose="05000000000000000000" pitchFamily="2" charset="2"/>
              <a:buChar char="ü"/>
            </a:pPr>
            <a:endParaRPr lang="ar-DZ" sz="3200" dirty="0"/>
          </a:p>
          <a:p>
            <a:pPr algn="r" rtl="1">
              <a:buFont typeface="Wingdings" panose="05000000000000000000" pitchFamily="2" charset="2"/>
              <a:buChar char="ü"/>
            </a:pPr>
            <a:endParaRPr lang="ar-DZ" sz="3200" dirty="0" smtClean="0"/>
          </a:p>
          <a:p>
            <a:pPr algn="r" rtl="1">
              <a:buFont typeface="Wingdings" panose="05000000000000000000" pitchFamily="2" charset="2"/>
              <a:buChar char="ü"/>
            </a:pPr>
            <a:endParaRPr lang="ar-LY" sz="3200" dirty="0" smtClean="0"/>
          </a:p>
          <a:p>
            <a:pPr marL="0" indent="0" algn="r" rtl="1">
              <a:buNone/>
            </a:pPr>
            <a:endParaRPr lang="ar-LY" sz="3200" dirty="0" smtClean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LY" sz="3200" dirty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40297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7564" y="218941"/>
            <a:ext cx="9184318" cy="622049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r" rtl="1"/>
            <a:r>
              <a:rPr lang="ar-DZ" sz="36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أقسامه: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المفعول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به قسمان: صريح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وغير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صريح.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الصريح</a:t>
            </a:r>
            <a:r>
              <a:rPr lang="ar-DZ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وهو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قسمان: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DZ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ظاهر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نحو: أنزل الله 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القرآن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، أحبُّ 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هذا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الطالبَ، كرمت 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الذين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نجحوا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DZ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ضمير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 متَّصل: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نحو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:﴿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مَا وَدَّعَ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كَ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رَبُّكَ وَمَا قَلَى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﴾، أطاع</a:t>
            </a:r>
            <a:r>
              <a:rPr lang="ar-DZ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نا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طلابنا </a:t>
            </a:r>
            <a:endParaRPr lang="ar-DZ" sz="28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DZ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        منفصل: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نحو: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﴿  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إيَّا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نعبد و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إيَّا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ك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نستعين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﴾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غير </a:t>
            </a:r>
            <a:r>
              <a:rPr lang="ar-DZ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الصريح: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وهو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ثلاثة أقسام: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DZ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مؤوَّل بمصدر 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بعد حرف مصدري: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نحو: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يحبُ المسلمُ </a:t>
            </a:r>
            <a:r>
              <a:rPr lang="ar-DZ" sz="28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أن يتعلم </a:t>
            </a:r>
            <a:r>
              <a:rPr lang="ar-DZ" sz="2800" b="1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800" dirty="0">
              <a:solidFill>
                <a:srgbClr val="00B05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جملة مؤوَّلة بمفرد: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نحو:  ظننتـ</a:t>
            </a:r>
            <a:r>
              <a:rPr lang="ar-DZ" sz="28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ك تجتهد.</a:t>
            </a:r>
            <a:endParaRPr lang="en-US" sz="2800" dirty="0">
              <a:solidFill>
                <a:srgbClr val="00B05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جار </a:t>
            </a:r>
            <a:r>
              <a:rPr lang="ar-DZ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ومجرور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نحو: أمسكت 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بيد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ك,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وقد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يسقط حرف الجر فينتصب المجرور على أنَّه مفعول به, ويسمى 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ar-DZ" sz="28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المنصوب على نزع الخافض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, فهو يرجع إلى أصله من النصب, كقول الشاعر: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تمرون </a:t>
            </a:r>
            <a:r>
              <a:rPr lang="ar-DZ" sz="2800" b="1" u="sng" dirty="0">
                <a:latin typeface="Simplified Arabic" pitchFamily="18" charset="-78"/>
                <a:cs typeface="Simplified Arabic" pitchFamily="18" charset="-78"/>
              </a:rPr>
              <a:t>الدِّيار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 و لم تعرجوا  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كلامكم عليَّ إذا حرام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Courier New" panose="02070309020205020404" pitchFamily="49" charset="0"/>
              <a:buChar char="o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0450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7563" y="621683"/>
            <a:ext cx="8905463" cy="5738174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أحكامه:</a:t>
            </a:r>
            <a:r>
              <a:rPr lang="ar-DZ" sz="28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2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للمفعول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به أربعة أحكام: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أولا: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أنه يجب نصبه.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DZ" sz="32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ثانيا:</a:t>
            </a:r>
            <a:r>
              <a:rPr lang="ar-DZ" sz="2800" dirty="0" err="1" smtClean="0">
                <a:latin typeface="Simplified Arabic" pitchFamily="18" charset="-78"/>
                <a:cs typeface="Simplified Arabic" pitchFamily="18" charset="-78"/>
              </a:rPr>
              <a:t>أنه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يجوز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حذفه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لدليل, نحو: 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رعت </a:t>
            </a:r>
            <a:r>
              <a:rPr lang="ar-DZ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الماشية</a:t>
            </a:r>
            <a:endParaRPr lang="ar-DZ" sz="28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وقولنا: 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رأيت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جوابا على سؤالهم: هل رأيت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محمدا؟ </a:t>
            </a:r>
          </a:p>
          <a:p>
            <a:pPr algn="r" rtl="1"/>
            <a:r>
              <a:rPr lang="ar-DZ" sz="32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ثالثا:</a:t>
            </a:r>
            <a:r>
              <a:rPr lang="ar-DZ" sz="2800" dirty="0" err="1" smtClean="0">
                <a:latin typeface="Simplified Arabic" pitchFamily="18" charset="-78"/>
                <a:cs typeface="Simplified Arabic" pitchFamily="18" charset="-78"/>
              </a:rPr>
              <a:t>أنَّه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يجوز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أن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يحذف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فعله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لدليل نحو: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﴿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ماذا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أنزل ربُّكم قالوا </a:t>
            </a:r>
            <a:r>
              <a:rPr lang="ar-DZ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خيرا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﴾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ويجب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حذفه في الأمثال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ونحوها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مما أشتهر بحذف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الفعل نحو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: "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الكلاب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على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البقر",</a:t>
            </a:r>
            <a:r>
              <a:rPr lang="ar-DZ" sz="2800" dirty="0" err="1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ar-DZ" sz="2800" b="1" dirty="0" err="1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أمر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مبكياتك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لا 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أمر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مضحكاتك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", "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كلَّ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شيء ولا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شتيمة</a:t>
            </a:r>
            <a:r>
              <a:rPr lang="ar-DZ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حرِّ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" </a:t>
            </a:r>
          </a:p>
          <a:p>
            <a:pPr marL="0" indent="0" algn="r" rtl="1">
              <a:buNone/>
            </a:pP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وكذلك في: 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التحذير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و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الإغراء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الاختصاص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و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الاشتغال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و</a:t>
            </a:r>
            <a:r>
              <a:rPr lang="ar-DZ" sz="2800" b="1" dirty="0" smtClean="0">
                <a:latin typeface="Simplified Arabic" pitchFamily="18" charset="-78"/>
                <a:cs typeface="Simplified Arabic" pitchFamily="18" charset="-78"/>
              </a:rPr>
              <a:t>النعت </a:t>
            </a:r>
            <a:r>
              <a:rPr lang="ar-DZ" sz="2800" b="1" dirty="0">
                <a:latin typeface="Simplified Arabic" pitchFamily="18" charset="-78"/>
                <a:cs typeface="Simplified Arabic" pitchFamily="18" charset="-78"/>
              </a:rPr>
              <a:t>المقطوع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رابعا: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أنَّ الأصل فيه أن يتأخَّر عن الفعل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والفاعل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,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وقد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يتقدَّم على الفاعل, أو على الفعل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والفاعل 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معا   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625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6833" y="669701"/>
            <a:ext cx="8954714" cy="5074276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Y" sz="3200" b="1" dirty="0" smtClean="0"/>
              <a:t> </a:t>
            </a:r>
            <a:endParaRPr lang="ar-DZ" sz="3200" b="1" dirty="0" smtClean="0"/>
          </a:p>
          <a:p>
            <a:pPr algn="r" rtl="1"/>
            <a:r>
              <a:rPr lang="ar-DZ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تقديم المفعول به وتأخيره</a:t>
            </a:r>
            <a:r>
              <a:rPr lang="ar-DZ" sz="40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endParaRPr lang="en-US" sz="40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4000" b="1" dirty="0">
                <a:latin typeface="Traditional Arabic" pitchFamily="18" charset="-78"/>
                <a:cs typeface="Traditional Arabic" pitchFamily="18" charset="-78"/>
              </a:rPr>
              <a:t>الأصل في الفاعل أن يتَّصل بفعله, لأنَّه كالجزء منه, ثم يأتي بعده المفعول, 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وقد </a:t>
            </a:r>
            <a:r>
              <a:rPr lang="ar-DZ" sz="4000" b="1" dirty="0">
                <a:latin typeface="Traditional Arabic" pitchFamily="18" charset="-78"/>
                <a:cs typeface="Traditional Arabic" pitchFamily="18" charset="-78"/>
              </a:rPr>
              <a:t>يعكس 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الأمر.</a:t>
            </a:r>
          </a:p>
          <a:p>
            <a:pPr algn="r" rtl="1"/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وقد </a:t>
            </a:r>
            <a:r>
              <a:rPr lang="ar-DZ" sz="4000" b="1" dirty="0">
                <a:latin typeface="Traditional Arabic" pitchFamily="18" charset="-78"/>
                <a:cs typeface="Traditional Arabic" pitchFamily="18" charset="-78"/>
              </a:rPr>
              <a:t>يتقدَّم المفعول على الفعل والفاعل 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معا.</a:t>
            </a:r>
          </a:p>
          <a:p>
            <a:pPr marL="0" indent="0" algn="r" rtl="1">
              <a:buNone/>
            </a:pPr>
            <a:r>
              <a:rPr lang="ar-DZ" sz="40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       وكلُّ </a:t>
            </a:r>
            <a:r>
              <a:rPr lang="ar-DZ" sz="40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ذلك إمَّا جائز, </a:t>
            </a:r>
            <a:r>
              <a:rPr lang="ar-DZ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وإمَّا </a:t>
            </a:r>
            <a:r>
              <a:rPr lang="ar-DZ" sz="40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واجب, وإمَّا ممتنع. </a:t>
            </a:r>
            <a:endParaRPr lang="en-US" sz="40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0" indent="0" algn="r" rtl="1">
              <a:buNone/>
            </a:pPr>
            <a:endParaRPr lang="fr-FR" sz="40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8403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3796" y="787920"/>
            <a:ext cx="8766315" cy="528216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 rtl="1"/>
            <a:r>
              <a:rPr lang="ar-DZ" sz="40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4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جواز </a:t>
            </a:r>
            <a:r>
              <a:rPr lang="ar-DZ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تقديم المفعول به على الفاعل:</a:t>
            </a:r>
            <a:endParaRPr lang="en-US" sz="36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يجوز تقديم المفعول به على الفاعل 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وتأخيره 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عنه في نحو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:</a:t>
            </a:r>
          </a:p>
          <a:p>
            <a:pPr marL="0" lvl="0" indent="0" algn="just" rtl="1">
              <a:buNone/>
            </a:pP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                 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كتب زهير </a:t>
            </a:r>
            <a:r>
              <a:rPr lang="ar-DZ" sz="3600" b="1" dirty="0">
                <a:latin typeface="Traditional Arabic" pitchFamily="18" charset="-78"/>
                <a:cs typeface="Traditional Arabic" pitchFamily="18" charset="-78"/>
              </a:rPr>
              <a:t>الدرس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, وكتب </a:t>
            </a:r>
            <a:r>
              <a:rPr lang="ar-DZ" sz="3600" b="1" dirty="0">
                <a:latin typeface="Traditional Arabic" pitchFamily="18" charset="-78"/>
                <a:cs typeface="Traditional Arabic" pitchFamily="18" charset="-78"/>
              </a:rPr>
              <a:t>الدرس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 زهير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lvl="0" algn="just" rtl="1"/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ويجوز 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أيضا عندما يتَّصل بالمفعول ضمير يعود على 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الفاعل 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نحو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:</a:t>
            </a:r>
          </a:p>
          <a:p>
            <a:pPr marL="0" lvl="0" indent="0" algn="just" rtl="1">
              <a:buNone/>
            </a:pP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                  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أكرم الأستاذ </a:t>
            </a:r>
            <a:r>
              <a:rPr lang="ar-DZ" sz="3600" b="1" dirty="0">
                <a:latin typeface="Traditional Arabic" pitchFamily="18" charset="-78"/>
                <a:cs typeface="Traditional Arabic" pitchFamily="18" charset="-78"/>
              </a:rPr>
              <a:t>تلميذه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, وأكرم </a:t>
            </a:r>
            <a:r>
              <a:rPr lang="ar-DZ" sz="3600" b="1" dirty="0">
                <a:latin typeface="Traditional Arabic" pitchFamily="18" charset="-78"/>
                <a:cs typeface="Traditional Arabic" pitchFamily="18" charset="-78"/>
              </a:rPr>
              <a:t>تلميذه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الأستاذ </a:t>
            </a:r>
          </a:p>
          <a:p>
            <a:pPr lvl="0" algn="just" rtl="1"/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ومنه </a:t>
            </a:r>
            <a:r>
              <a:rPr lang="ar-DZ" sz="3600" dirty="0">
                <a:latin typeface="Traditional Arabic" pitchFamily="18" charset="-78"/>
                <a:cs typeface="Traditional Arabic" pitchFamily="18" charset="-78"/>
              </a:rPr>
              <a:t>قوله تعالى :  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﴿وَإِذْ ابْتَلَى إِبْرَاهِيمَ رَبُّهُ بِكَلِمَاتٍ فَأَتَمَّهُنّ ﴾ (124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fr-FR" sz="36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75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7564" y="760831"/>
            <a:ext cx="8965098" cy="5798995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lvl="0" algn="just" rtl="1"/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وحوب تأخير المفعول به :</a:t>
            </a:r>
            <a:endParaRPr lang="en-US" sz="3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إذا خُشي الالتباس والوقوع في الشَّك, بسبب خفاء الإعراب مع عدم القرينة, فلا يُعلم الفاعل من المفعول, فيجب تقديم الفاعل, نحو: علَّم </a:t>
            </a:r>
            <a:r>
              <a:rPr lang="ar-DZ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موسى </a:t>
            </a:r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عيسى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. فإن أمن اللَّبس لقرينة دالَّة, جاز تقديم المفعول, نحو: أكرمت </a:t>
            </a:r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موسى</a:t>
            </a:r>
            <a:r>
              <a:rPr lang="ar-DZ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سلمى.</a:t>
            </a:r>
            <a:endParaRPr lang="en-US" sz="3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أن يتَّصل بالفاعل ضمير يعود إلى المفعول, فيجب تأخير الفاعل وتقديم المفعول, نحو: أكرم </a:t>
            </a:r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سعيدا</a:t>
            </a:r>
            <a:r>
              <a:rPr lang="ar-DZ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غلامـ</a:t>
            </a:r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ه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أن يكون الفاعل والمفعول ضميرين, ولا حصر في أحدهما, فيجب تقديم الفاعل  وتأخير المفعول به, نحو قوله تعالى : قَالَ مَا مَنَعَكَ أَلاَّ تَسْجُدَ إِذْ </a:t>
            </a:r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أَمَرْتُكَ </a:t>
            </a:r>
            <a:endParaRPr lang="en-US" sz="32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أن يكون الفاعل ضميرا متصلا, والمفعول اسما ظاهرا, فيقدَّم الفاعل في نحو:</a:t>
            </a:r>
          </a:p>
          <a:p>
            <a:pPr marL="0" lvl="0" indent="0" algn="just" rtl="1">
              <a:buNone/>
            </a:pP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                                                        </a:t>
            </a:r>
            <a:r>
              <a:rPr lang="ar-DZ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أكرمـ</a:t>
            </a:r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تُ</a:t>
            </a:r>
            <a:r>
              <a:rPr lang="ar-DZ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عليا</a:t>
            </a:r>
            <a:endParaRPr lang="en-US" sz="3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01935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8049" y="919856"/>
            <a:ext cx="9124125" cy="552783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تقديم المفعول على الفعل والفاعل معا:</a:t>
            </a:r>
            <a:endParaRPr lang="en-US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just" rtl="1"/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يجب تقديم المفعول به على الفعل والفاعل في أربع مسائل هي:</a:t>
            </a: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/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أن يكون اسم شرط, كقوله تعالى: 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﴿ 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من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يضلل الله فماله من هاد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﴾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marL="457200" lvl="1" indent="0" algn="just" rtl="1">
              <a:buNone/>
            </a:pP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           أو مضافا لاسم شرط, نحو: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هديَ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من تتَّبع يتَّبع بنوك. </a:t>
            </a: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/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أن يكون اسم استفهام, كقوله تعالى: 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﴿  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فـ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أيَّ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آيات الله تنكرون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﴾</a:t>
            </a:r>
            <a:endParaRPr lang="ar-DZ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1" indent="0" algn="just" rtl="1">
              <a:buNone/>
            </a:pP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           أو مضافا لاسم استفهام نحو: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كتاب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من أخذت؟</a:t>
            </a: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/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أن يكون "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كم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" أو "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كأيِّن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" الخبريتين, نحو: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كم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كتابٍ ملكت, ونحو: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كأيِّن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من علمٍ حويت, أو مضافا إلى "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كم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" الخبرية, نحو: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ذنب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كم مذنب غفرت؟</a:t>
            </a: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/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أن ينصبه جواب "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أمَّا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", وليس لجوابها منصوب مقدَّم غيره, كقوله تعالى: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﴿  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فأمَّا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اليتيم 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فلا تقهر وأما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السائل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فلا تنهر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﴾</a:t>
            </a:r>
            <a:r>
              <a:rPr lang="ar-DZ" sz="2400" dirty="0" smtClean="0">
                <a:latin typeface="Traditional Arabic" pitchFamily="18" charset="-78"/>
                <a:cs typeface="Traditional Arabic" pitchFamily="18" charset="-78"/>
              </a:rPr>
              <a:t>  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814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شكرا لكم على حسن الانتباه والمتابعة </a:t>
            </a:r>
            <a:br>
              <a:rPr lang="ar-DZ" dirty="0" smtClean="0"/>
            </a:br>
            <a:r>
              <a:rPr lang="ar-DZ" dirty="0"/>
              <a:t/>
            </a:r>
            <a:br>
              <a:rPr lang="ar-DZ" dirty="0"/>
            </a:br>
            <a:r>
              <a:rPr lang="ar-DZ" dirty="0" smtClean="0"/>
              <a:t>الدكتور سليمان بوراس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05307"/>
            <a:ext cx="8596668" cy="5436055"/>
          </a:xfrm>
        </p:spPr>
        <p:txBody>
          <a:bodyPr/>
          <a:lstStyle/>
          <a:p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7708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</TotalTime>
  <Words>679</Words>
  <Application>Microsoft Office PowerPoint</Application>
  <PresentationFormat>Personnalisé</PresentationFormat>
  <Paragraphs>60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Facette</vt:lpstr>
      <vt:lpstr>        محاضرة في علم النحو   لطلبة السنة الأولى ليسانس  السداسي الأول  متممات الجملة الفعلية  1 – المفعول به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شكرا لكم على حسن الانتباه والمتابعة   الدكتور سليمان بوراس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في علم الصرف  لطلبة السنة الأولى ليسانس  السداسي الثاني  الفعل الصحيح والفعل المعتل</dc:title>
  <dc:creator>acer</dc:creator>
  <cp:lastModifiedBy>bouras28</cp:lastModifiedBy>
  <cp:revision>33</cp:revision>
  <cp:lastPrinted>2019-12-01T19:22:18Z</cp:lastPrinted>
  <dcterms:created xsi:type="dcterms:W3CDTF">2019-05-12T14:03:35Z</dcterms:created>
  <dcterms:modified xsi:type="dcterms:W3CDTF">2019-12-01T19:27:15Z</dcterms:modified>
</cp:coreProperties>
</file>